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70" r:id="rId4"/>
    <p:sldId id="271" r:id="rId5"/>
    <p:sldId id="257" r:id="rId6"/>
    <p:sldId id="274" r:id="rId7"/>
    <p:sldId id="273" r:id="rId8"/>
    <p:sldId id="259" r:id="rId9"/>
    <p:sldId id="262" r:id="rId10"/>
    <p:sldId id="260" r:id="rId11"/>
    <p:sldId id="275" r:id="rId12"/>
    <p:sldId id="276" r:id="rId13"/>
    <p:sldId id="277" r:id="rId14"/>
    <p:sldId id="279" r:id="rId15"/>
    <p:sldId id="280" r:id="rId16"/>
    <p:sldId id="278" r:id="rId17"/>
    <p:sldId id="261" r:id="rId18"/>
    <p:sldId id="263" r:id="rId19"/>
    <p:sldId id="281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92978" autoAdjust="0"/>
  </p:normalViewPr>
  <p:slideViewPr>
    <p:cSldViewPr snapToGrid="0">
      <p:cViewPr varScale="1">
        <p:scale>
          <a:sx n="103" d="100"/>
          <a:sy n="103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5071-3B25-42E1-80AD-4441C69FB47D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5260D-70BF-4DA4-9FB7-4DFB893DF0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94C2-EA9D-64D6-AC33-59E23E4E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8718AFC-39B8-4211-8AE7-754E72180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04849AA-B724-5D33-D364-2338B782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Mikromechanikai szerkezettel alakítják át a fizikai mennyiséget elektromos jellé</a:t>
            </a:r>
          </a:p>
          <a:p>
            <a:r>
              <a:rPr lang="hu-HU" dirty="0"/>
              <a:t>Jeltovábbítás előtt jelerősítés és </a:t>
            </a:r>
            <a:r>
              <a:rPr lang="hu-HU" b="1" dirty="0"/>
              <a:t>kondicionálás</a:t>
            </a:r>
            <a:r>
              <a:rPr lang="hu-HU" dirty="0"/>
              <a:t>, </a:t>
            </a:r>
            <a:r>
              <a:rPr lang="hu-HU" b="1" dirty="0"/>
              <a:t>digitalizálják</a:t>
            </a:r>
            <a:r>
              <a:rPr lang="hu-HU" dirty="0"/>
              <a:t>.</a:t>
            </a:r>
          </a:p>
          <a:p>
            <a:r>
              <a:rPr lang="hu-HU" dirty="0"/>
              <a:t>Mérendő mennyiség lehet </a:t>
            </a:r>
            <a:r>
              <a:rPr lang="hu-HU" b="1" dirty="0"/>
              <a:t>Nyomás</a:t>
            </a:r>
            <a:r>
              <a:rPr lang="hu-HU" dirty="0"/>
              <a:t>, </a:t>
            </a:r>
            <a:r>
              <a:rPr lang="hu-HU" b="1" dirty="0"/>
              <a:t>Gyorsulás</a:t>
            </a:r>
            <a:r>
              <a:rPr lang="hu-HU" dirty="0"/>
              <a:t>, </a:t>
            </a:r>
            <a:r>
              <a:rPr lang="hu-HU" b="1" dirty="0"/>
              <a:t>gázkoncentráció</a:t>
            </a:r>
            <a:r>
              <a:rPr lang="hu-HU" dirty="0"/>
              <a:t> </a:t>
            </a:r>
            <a:r>
              <a:rPr lang="hu-HU" dirty="0" err="1"/>
              <a:t>stb</a:t>
            </a:r>
            <a:endParaRPr lang="hu-HU" dirty="0"/>
          </a:p>
          <a:p>
            <a:r>
              <a:rPr lang="hu-HU" dirty="0"/>
              <a:t>Felhasználásuk </a:t>
            </a:r>
            <a:r>
              <a:rPr lang="hu-HU" b="1" dirty="0"/>
              <a:t>sokrétű</a:t>
            </a:r>
            <a:r>
              <a:rPr lang="hu-HU" dirty="0"/>
              <a:t>, egyre </a:t>
            </a:r>
            <a:r>
              <a:rPr lang="hu-HU" b="1" dirty="0"/>
              <a:t>elterjedtebbek</a:t>
            </a:r>
          </a:p>
          <a:p>
            <a:endParaRPr lang="hu-HU" dirty="0"/>
          </a:p>
          <a:p>
            <a:r>
              <a:rPr lang="hu-HU" b="1" dirty="0"/>
              <a:t>Kis</a:t>
            </a:r>
            <a:r>
              <a:rPr lang="hu-HU" dirty="0"/>
              <a:t> méret</a:t>
            </a:r>
          </a:p>
          <a:p>
            <a:r>
              <a:rPr lang="hu-HU" b="1" dirty="0"/>
              <a:t>Megbízhatóság</a:t>
            </a:r>
          </a:p>
          <a:p>
            <a:r>
              <a:rPr lang="hu-HU" b="1" dirty="0"/>
              <a:t>Alacsony áramfelvétel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0D46EA-ECC1-E530-E10B-21D59CE60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04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6C7F1-F897-456E-B240-A82ED851BF9C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sdiandris01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/>
          </a:bodyPr>
          <a:lstStyle/>
          <a:p>
            <a:pPr algn="l"/>
            <a:r>
              <a:rPr lang="hu-H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Email: 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sasdiandris01@gmail.com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a számának helye 3">
            <a:extLst>
              <a:ext uri="{FF2B5EF4-FFF2-40B4-BE49-F238E27FC236}">
                <a16:creationId xmlns:a16="http://schemas.microsoft.com/office/drawing/2014/main" id="{7B89AE3B-0B76-DE1C-2090-EDC72885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Fékezőnyomaték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Pontos </a:t>
            </a:r>
            <a:r>
              <a:rPr lang="hu-HU" dirty="0" err="1"/>
              <a:t>pozícionálhatóság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4729164" y="1325563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Léptetőmotor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35B79-2905-F61A-1822-4FDA27E21ED4}"/>
              </a:ext>
            </a:extLst>
          </p:cNvPr>
          <p:cNvSpPr txBox="1"/>
          <p:nvPr/>
        </p:nvSpPr>
        <p:spPr>
          <a:xfrm>
            <a:off x="552450" y="3028950"/>
            <a:ext cx="3761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r>
              <a:rPr lang="hu-HU" dirty="0"/>
              <a:t> </a:t>
            </a:r>
            <a:r>
              <a:rPr lang="hu-HU" dirty="0" err="1"/>
              <a:t>inpulzusok</a:t>
            </a:r>
            <a:r>
              <a:rPr lang="hu-HU" dirty="0"/>
              <a:t> száma -&gt; elfordulás</a:t>
            </a:r>
            <a:br>
              <a:rPr lang="hu-HU" dirty="0"/>
            </a:br>
            <a:br>
              <a:rPr lang="hu-HU" dirty="0"/>
            </a:br>
            <a:r>
              <a:rPr lang="hu-HU" dirty="0"/>
              <a:t>De ez </a:t>
            </a:r>
            <a:r>
              <a:rPr lang="hu-HU" dirty="0" err="1"/>
              <a:t>vegtelen</a:t>
            </a:r>
            <a:r>
              <a:rPr lang="hu-HU" dirty="0"/>
              <a:t> gyorsulás</a:t>
            </a:r>
          </a:p>
          <a:p>
            <a:endParaRPr lang="hu-HU" dirty="0"/>
          </a:p>
          <a:p>
            <a:r>
              <a:rPr lang="hu-HU" dirty="0"/>
              <a:t>Megoldás erre</a:t>
            </a:r>
          </a:p>
          <a:p>
            <a:r>
              <a:rPr lang="hu-HU" dirty="0"/>
              <a:t>Általánosan bevett szokás</a:t>
            </a:r>
          </a:p>
          <a:p>
            <a:r>
              <a:rPr lang="hu-HU" dirty="0"/>
              <a:t>Tudok e jobbat? -&gt; Igen!</a:t>
            </a:r>
          </a:p>
        </p:txBody>
      </p:sp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/>
                  <a:t> [</a:t>
                </a:r>
                <a:r>
                  <a:rPr lang="hu-HU" dirty="0" err="1"/>
                  <a:t>rad</a:t>
                </a:r>
                <a:r>
                  <a:rPr lang="hu-HU" dirty="0"/>
                  <a:t>]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blipFill>
                <a:blip r:embed="rId5"/>
                <a:stretch>
                  <a:fillRect l="-6557" t="-6667" r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/>
                  <a:t> szögelfordulás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blipFill>
                <a:blip r:embed="rId6"/>
                <a:stretch>
                  <a:fillRect l="-1459" t="-6557" r="-810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! Szöggyorsulás ~ nyomaték</a:t>
            </a:r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3105150" y="1510229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5953125" y="1510229"/>
            <a:ext cx="467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4671604" y="1694895"/>
            <a:ext cx="1281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5162323" y="1325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6591302" y="3762527"/>
            <a:ext cx="685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7051315" y="-689375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F8D8E-23E9-F593-2B24-ECB2D1E11BD3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2990852" y="3740406"/>
            <a:ext cx="2076450" cy="2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05150" y="2682379"/>
            <a:ext cx="590550" cy="4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39087" y="2682378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/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6557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85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3" y="1850464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625" y="3981642"/>
            <a:ext cx="3725267" cy="2633893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68" y="-44697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042" y="1690688"/>
            <a:ext cx="4109957" cy="28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706D-0F14-5D58-DEA0-1559F50FB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8805"/>
            <a:ext cx="1656080" cy="462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2BA02-E7E1-793E-E305-5EC6248F0FF6}"/>
              </a:ext>
            </a:extLst>
          </p:cNvPr>
          <p:cNvSpPr/>
          <p:nvPr/>
        </p:nvSpPr>
        <p:spPr>
          <a:xfrm>
            <a:off x="0" y="1029141"/>
            <a:ext cx="3769743" cy="542773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908202-9770-DDBB-AAE8-BF53A9F61F92}"/>
              </a:ext>
            </a:extLst>
          </p:cNvPr>
          <p:cNvSpPr/>
          <p:nvPr/>
        </p:nvSpPr>
        <p:spPr>
          <a:xfrm>
            <a:off x="4211128" y="1029141"/>
            <a:ext cx="3769743" cy="5427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394B4-DAB8-1F35-A24F-ABD94AB598AA}"/>
              </a:ext>
            </a:extLst>
          </p:cNvPr>
          <p:cNvSpPr/>
          <p:nvPr/>
        </p:nvSpPr>
        <p:spPr>
          <a:xfrm>
            <a:off x="8422257" y="1029141"/>
            <a:ext cx="3769743" cy="542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8AFA2-7C7E-3F41-7496-32C06D7D1A6B}"/>
              </a:ext>
            </a:extLst>
          </p:cNvPr>
          <p:cNvSpPr txBox="1"/>
          <p:nvPr/>
        </p:nvSpPr>
        <p:spPr>
          <a:xfrm>
            <a:off x="-8267" y="1138022"/>
            <a:ext cx="376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Kiindulás és tervezés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D122D-6991-1A5E-4E90-92FF60687672}"/>
              </a:ext>
            </a:extLst>
          </p:cNvPr>
          <p:cNvSpPr txBox="1"/>
          <p:nvPr/>
        </p:nvSpPr>
        <p:spPr>
          <a:xfrm>
            <a:off x="4211128" y="1136247"/>
            <a:ext cx="376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Deszkamodell, megvalósítás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6D863-E95A-A8ED-BADA-D2F835363611}"/>
              </a:ext>
            </a:extLst>
          </p:cNvPr>
          <p:cNvSpPr txBox="1"/>
          <p:nvPr/>
        </p:nvSpPr>
        <p:spPr>
          <a:xfrm>
            <a:off x="8422256" y="1136246"/>
            <a:ext cx="376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Funkcionális prototípus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4897081-4B54-BE7C-973B-E835E7149204}"/>
              </a:ext>
            </a:extLst>
          </p:cNvPr>
          <p:cNvSpPr/>
          <p:nvPr/>
        </p:nvSpPr>
        <p:spPr>
          <a:xfrm>
            <a:off x="353323" y="1647013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Megoldandó probléma megállapítása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D5A17-2863-BCEB-955D-90AECDB28099}"/>
              </a:ext>
            </a:extLst>
          </p:cNvPr>
          <p:cNvSpPr/>
          <p:nvPr/>
        </p:nvSpPr>
        <p:spPr>
          <a:xfrm>
            <a:off x="353323" y="3042356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Teljesítendő követelmények meghatározása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348C92-1730-6463-5E2D-BF5D22EB878F}"/>
              </a:ext>
            </a:extLst>
          </p:cNvPr>
          <p:cNvSpPr/>
          <p:nvPr/>
        </p:nvSpPr>
        <p:spPr>
          <a:xfrm>
            <a:off x="353323" y="4442686"/>
            <a:ext cx="3048000" cy="105060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Szakirodalmi áttekintés és elméleti alapok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F15FD6-2E66-2812-AD42-98D0BB0810A0}"/>
              </a:ext>
            </a:extLst>
          </p:cNvPr>
          <p:cNvSpPr/>
          <p:nvPr/>
        </p:nvSpPr>
        <p:spPr>
          <a:xfrm>
            <a:off x="4563733" y="1643462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Rendszerarchitektúra és szükséges modulok meghatározása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4666CB-A0BF-BD49-A262-6BB897BDB0A5}"/>
              </a:ext>
            </a:extLst>
          </p:cNvPr>
          <p:cNvSpPr/>
          <p:nvPr/>
        </p:nvSpPr>
        <p:spPr>
          <a:xfrm>
            <a:off x="4563733" y="2856938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Modulok fejlesztése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1D0B35-E313-C7AE-6BF6-7134D99771B8}"/>
              </a:ext>
            </a:extLst>
          </p:cNvPr>
          <p:cNvSpPr/>
          <p:nvPr/>
        </p:nvSpPr>
        <p:spPr>
          <a:xfrm>
            <a:off x="4563733" y="4070414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Szoftverintegráció és állapotgép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8604B7F-16B1-3BD8-F100-E8A1E3F61FEB}"/>
              </a:ext>
            </a:extLst>
          </p:cNvPr>
          <p:cNvSpPr/>
          <p:nvPr/>
        </p:nvSpPr>
        <p:spPr>
          <a:xfrm>
            <a:off x="4572000" y="5283891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Nyomtatott áramkörök tervezése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BF235E-6819-8A56-DBD5-407D5B4545B9}"/>
              </a:ext>
            </a:extLst>
          </p:cNvPr>
          <p:cNvSpPr/>
          <p:nvPr/>
        </p:nvSpPr>
        <p:spPr>
          <a:xfrm>
            <a:off x="8790677" y="1643461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Rendszerszintű funkcionalitás elérése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EAD033-9A87-0C71-FF5B-0F7ACDAF189D}"/>
              </a:ext>
            </a:extLst>
          </p:cNvPr>
          <p:cNvSpPr/>
          <p:nvPr/>
        </p:nvSpPr>
        <p:spPr>
          <a:xfrm>
            <a:off x="8783128" y="2856937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Mechanikai kivitelezés és végső integráció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3F7410-941E-A1E1-DC9E-8748C5876C2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769743" y="3743006"/>
            <a:ext cx="44138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396AC-0D07-9486-8134-31ADEFC3846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980871" y="3743006"/>
            <a:ext cx="4413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ím 5">
            <a:extLst>
              <a:ext uri="{FF2B5EF4-FFF2-40B4-BE49-F238E27FC236}">
                <a16:creationId xmlns:a16="http://schemas.microsoft.com/office/drawing/2014/main" id="{7AD37E91-0D16-C234-E5A6-1134C782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68" y="0"/>
            <a:ext cx="10515600" cy="1027365"/>
          </a:xfrm>
        </p:spPr>
        <p:txBody>
          <a:bodyPr/>
          <a:lstStyle/>
          <a:p>
            <a:r>
              <a:rPr lang="hu-HU" dirty="0"/>
              <a:t>Projekt állapota</a:t>
            </a:r>
          </a:p>
        </p:txBody>
      </p:sp>
    </p:spTree>
    <p:extLst>
      <p:ext uri="{BB962C8B-B14F-4D97-AF65-F5344CB8AC3E}">
        <p14:creationId xmlns:p14="http://schemas.microsoft.com/office/powerpoint/2010/main" val="103881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 és numerikus billentyűzet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98C1-D9F4-5C70-4A4C-A9327D6A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F357-0938-BC83-1351-E6F4196CD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FB6C6D2C-A21B-18A1-1644-594BAEC0A498}"/>
              </a:ext>
            </a:extLst>
          </p:cNvPr>
          <p:cNvSpPr/>
          <p:nvPr/>
        </p:nvSpPr>
        <p:spPr>
          <a:xfrm>
            <a:off x="4067174" y="4419600"/>
            <a:ext cx="8772525" cy="600075"/>
          </a:xfrm>
          <a:prstGeom prst="stripedRightArrow">
            <a:avLst>
              <a:gd name="adj1" fmla="val 100000"/>
              <a:gd name="adj2" fmla="val 591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contined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C3CC-43EB-8C8C-22AB-86280FF9C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2406-DAEC-BD80-DA94-ECD55355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2FC7F1E5-4AC1-1E89-155E-EB5843E7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szenzorok</a:t>
            </a:r>
            <a:endParaRPr lang="hu-HU" dirty="0"/>
          </a:p>
        </p:txBody>
      </p:sp>
      <p:pic>
        <p:nvPicPr>
          <p:cNvPr id="1026" name="Picture 2" descr="Automotive MEMS Sensors">
            <a:extLst>
              <a:ext uri="{FF2B5EF4-FFF2-40B4-BE49-F238E27FC236}">
                <a16:creationId xmlns:a16="http://schemas.microsoft.com/office/drawing/2014/main" id="{579B37D2-DCF8-A9B4-041A-903C0E3B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n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B9BBC5-83EF-582E-D619-8AF5EAE5B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31418" r="34809" b="14491"/>
          <a:stretch/>
        </p:blipFill>
        <p:spPr>
          <a:xfrm>
            <a:off x="7099300" y="2707220"/>
            <a:ext cx="4254500" cy="34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MEMS gyorsulásérzékelők manuális pozicionálása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Távolról végezhető</a:t>
            </a:r>
          </a:p>
          <a:p>
            <a:r>
              <a:rPr lang="hu-HU" dirty="0"/>
              <a:t>Gyorsabb</a:t>
            </a:r>
          </a:p>
          <a:p>
            <a:r>
              <a:rPr lang="hu-HU" dirty="0"/>
              <a:t>Jobb reprodukálhatóság</a:t>
            </a:r>
          </a:p>
          <a:p>
            <a:r>
              <a:rPr lang="hu-HU" dirty="0"/>
              <a:t>Mérnökórák ideálisabb kihasználása</a:t>
            </a:r>
          </a:p>
          <a:p>
            <a:endParaRPr lang="hu-HU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22724" y="2290527"/>
            <a:ext cx="1616596" cy="1812044"/>
            <a:chOff x="4422724" y="2290527"/>
            <a:chExt cx="1616596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22724" y="3011883"/>
              <a:ext cx="16165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/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84" y="2594012"/>
            <a:ext cx="4690131" cy="26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74016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Specifikációk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egymásra merőleges tengely mentén legyen képes forgatni egy mért szenzort, tengelyenként egy teljes elfordulásra legyen képes!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(legalább egy) mért szenzor és a szenzort kezelő külső mérőeszköz (SPI-Simulyzer) között a forgatás során biztosítva legyen a folytonos kommunikációs kapcsolat!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Háromtengelyes gyorsulásmérő szenzor bármely tengelyét lehessen pozícionálni a gravitációs térhez képest!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 pozíciója egy referenciaszenzorral legyen visszamérve!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szenzort a kiválasztott pozícióban mechanikus zaj nélkül tartsa!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eszköz mindkét tengelyen legalább 0.5° beállási pontossággal rendelkezzen!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Külső számítógép nélkül vezérelhető legyen az eszköz!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mérőeszköz számítógépről is vezérelhető legyen!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Feleljen meg alapvető biztonságtechnikai megfontolásoknak!</a:t>
            </a:r>
          </a:p>
        </p:txBody>
      </p:sp>
      <p:sp>
        <p:nvSpPr>
          <p:cNvPr id="10" name="Dia számának helye 3">
            <a:extLst>
              <a:ext uri="{FF2B5EF4-FFF2-40B4-BE49-F238E27FC236}">
                <a16:creationId xmlns:a16="http://schemas.microsoft.com/office/drawing/2014/main" id="{513B99F5-4909-9DF0-9E91-196B471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Szükséges modulok és rendszerdiagram</a:t>
            </a:r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6839" y="2188074"/>
            <a:ext cx="2024142" cy="3871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125644" y="2270982"/>
            <a:ext cx="3907639" cy="3871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630872" y="389246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096000" y="501724"/>
            <a:ext cx="5800725" cy="591812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762274" y="313664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/>
                <a:t>enkóde</a:t>
              </a:r>
              <a:r>
                <a:rPr lang="hu-HU" sz="1600" dirty="0"/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8975127" y="2532569"/>
            <a:ext cx="1505932" cy="265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Mérőasztal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316497" y="52250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SPI-</a:t>
            </a:r>
            <a:r>
              <a:rPr lang="hu-HU" sz="1600" dirty="0" err="1"/>
              <a:t>simulyzer</a:t>
            </a:r>
            <a:endParaRPr lang="hu-HU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872642" y="342900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/>
                <a:t>enkóder</a:t>
              </a:r>
              <a:endParaRPr lang="hu-HU" sz="16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V="1">
            <a:off x="8192996" y="3980837"/>
            <a:ext cx="679649" cy="14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728093" y="2797925"/>
            <a:ext cx="4" cy="6310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143034" y="201195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69540" y="265132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166680" y="493747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166680" y="386135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378355" y="322967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367254" y="440650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240547" y="886433"/>
            <a:ext cx="3734580" cy="1778814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109501" y="1234321"/>
            <a:ext cx="2909930" cy="265814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631348" y="267949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329737" y="192641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588130" y="352744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588130" y="411378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07835" y="4257487"/>
            <a:ext cx="1711936" cy="6799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6444" y="3179313"/>
            <a:ext cx="1924427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523470" y="4113787"/>
            <a:ext cx="110740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555800" y="489658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109501" y="433510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74236" y="2189660"/>
            <a:ext cx="1897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693032" y="230001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609441" y="574219"/>
            <a:ext cx="306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704643" y="52250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628693" y="88643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stCxn id="101" idx="2"/>
            <a:endCxn id="4" idx="0"/>
          </p:cNvCxnSpPr>
          <p:nvPr/>
        </p:nvCxnSpPr>
        <p:spPr>
          <a:xfrm>
            <a:off x="1666668" y="1250360"/>
            <a:ext cx="1442833" cy="264210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0"/>
          </p:cNvCxnSpPr>
          <p:nvPr/>
        </p:nvCxnSpPr>
        <p:spPr>
          <a:xfrm rot="5400000" flipH="1" flipV="1">
            <a:off x="5478540" y="-357088"/>
            <a:ext cx="1880514" cy="6618592"/>
          </a:xfrm>
          <a:prstGeom prst="curvedConnector3">
            <a:avLst>
              <a:gd name="adj1" fmla="val 112156"/>
            </a:avLst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4941319" y="258973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</p:cNvCxnSpPr>
          <p:nvPr/>
        </p:nvCxnSpPr>
        <p:spPr>
          <a:xfrm rot="5400000" flipH="1">
            <a:off x="6537684" y="1210394"/>
            <a:ext cx="369166" cy="6618593"/>
          </a:xfrm>
          <a:prstGeom prst="curvedConnector3">
            <a:avLst>
              <a:gd name="adj1" fmla="val -341121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48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Numpad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SPI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sniffer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Trigger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zövegdoboz 94">
            <a:extLst>
              <a:ext uri="{FF2B5EF4-FFF2-40B4-BE49-F238E27FC236}">
                <a16:creationId xmlns:a16="http://schemas.microsoft.com/office/drawing/2014/main" id="{19D70263-5A15-52B3-5671-3159A7D81003}"/>
              </a:ext>
            </a:extLst>
          </p:cNvPr>
          <p:cNvSpPr txBox="1"/>
          <p:nvPr/>
        </p:nvSpPr>
        <p:spPr>
          <a:xfrm>
            <a:off x="10258297" y="594020"/>
            <a:ext cx="11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Kialakított</a:t>
            </a:r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95732-7DA8-5170-1F9B-AA1B445D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1F23-D9F7-76C9-B417-6EAD8E07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1234440" y="2210562"/>
            <a:ext cx="403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Deszkamodell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Funkcionalitás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ellenőtzése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1234440" y="3502152"/>
            <a:ext cx="207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Nyomtatott áramkör</a:t>
            </a:r>
          </a:p>
        </p:txBody>
      </p:sp>
    </p:spTree>
    <p:extLst>
      <p:ext uri="{BB962C8B-B14F-4D97-AF65-F5344CB8AC3E}">
        <p14:creationId xmlns:p14="http://schemas.microsoft.com/office/powerpoint/2010/main" val="35374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Widescreen</PresentationFormat>
  <Paragraphs>169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 Light</vt:lpstr>
      <vt:lpstr>Cambria Math</vt:lpstr>
      <vt:lpstr>Wingdings</vt:lpstr>
      <vt:lpstr>Office Theme</vt:lpstr>
      <vt:lpstr>KÉT TENGELYŰ FORGÓASZTAL TERVEZÉSE GYORSULÁSMÉRŐ SZENZOROK KARAKTERIZÁLÁSÁHOZ </vt:lpstr>
      <vt:lpstr>Projekt állapota</vt:lpstr>
      <vt:lpstr>MEMS szenzorok</vt:lpstr>
      <vt:lpstr>A megoldandó probléma</vt:lpstr>
      <vt:lpstr>Specifikációk</vt:lpstr>
      <vt:lpstr>Szükséges modulok és rendszerdiagram</vt:lpstr>
      <vt:lpstr>PowerPoint Presentation</vt:lpstr>
      <vt:lpstr>PowerPoint Presentation</vt:lpstr>
      <vt:lpstr>Modulok</vt:lpstr>
      <vt:lpstr>Motorok</vt:lpstr>
      <vt:lpstr>Léptetőmotorok vezérlése</vt:lpstr>
      <vt:lpstr>VIGYÁZAT!</vt:lpstr>
      <vt:lpstr>Sebességprofil</vt:lpstr>
      <vt:lpstr>Kihívások, megoldások</vt:lpstr>
      <vt:lpstr>Kihívások, megoldások</vt:lpstr>
      <vt:lpstr>Kihívások, megoldások</vt:lpstr>
      <vt:lpstr>Kezelőfelület</vt:lpstr>
      <vt:lpstr>Kijelző</vt:lpstr>
      <vt:lpstr>Kijelző</vt:lpstr>
      <vt:lpstr>Gombok és numerikus billentyűzet</vt:lpstr>
      <vt:lpstr>Referenciaszenzor</vt:lpstr>
      <vt:lpstr>Alaplap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7</cp:revision>
  <dcterms:created xsi:type="dcterms:W3CDTF">2026-01-12T07:30:35Z</dcterms:created>
  <dcterms:modified xsi:type="dcterms:W3CDTF">2026-01-13T16:06:09Z</dcterms:modified>
</cp:coreProperties>
</file>